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3/21/2023</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14754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9118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3/21/2023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2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92873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3/21/2023</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93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573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8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10095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3/21/2023</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530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3/21/2023</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19514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3/21/2023</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04917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3/21/2023</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1703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87" r:id="rId4"/>
    <p:sldLayoutId id="2147483688" r:id="rId5"/>
    <p:sldLayoutId id="2147483693"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undabergnow.com/2020/01/10/recycle-your-old-technology/"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667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35103" y="1057522"/>
            <a:ext cx="4741843" cy="2173433"/>
          </a:xfrm>
        </p:spPr>
        <p:txBody>
          <a:bodyPr>
            <a:normAutofit/>
          </a:bodyPr>
          <a:lstStyle/>
          <a:p>
            <a:pPr>
              <a:lnSpc>
                <a:spcPct val="115000"/>
              </a:lnSpc>
            </a:pPr>
            <a:r>
              <a:rPr lang="en-US" sz="1800">
                <a:solidFill>
                  <a:schemeClr val="bg1"/>
                </a:solidFill>
                <a:cs typeface="Calibri Light"/>
              </a:rPr>
              <a:t>EXTENDED PRODUCER RESPONSIBILTY AND ITS ROLE ON WEEE MANAGEMENT. DOES IT MATTER?  A CASE OF KENYA, EAST AFRICA</a:t>
            </a:r>
          </a:p>
          <a:p>
            <a:pPr>
              <a:lnSpc>
                <a:spcPct val="115000"/>
              </a:lnSpc>
            </a:pPr>
            <a:endParaRPr lang="en-US" sz="1800">
              <a:solidFill>
                <a:schemeClr val="bg1"/>
              </a:solidFill>
              <a:cs typeface="Calibri Light"/>
            </a:endParaRPr>
          </a:p>
        </p:txBody>
      </p:sp>
      <p:sp>
        <p:nvSpPr>
          <p:cNvPr id="3" name="Subtitle 2"/>
          <p:cNvSpPr>
            <a:spLocks noGrp="1"/>
          </p:cNvSpPr>
          <p:nvPr>
            <p:ph type="subTitle" idx="1"/>
          </p:nvPr>
        </p:nvSpPr>
        <p:spPr>
          <a:xfrm>
            <a:off x="1635104" y="3751119"/>
            <a:ext cx="4797502" cy="1606163"/>
          </a:xfrm>
        </p:spPr>
        <p:txBody>
          <a:bodyPr vert="horz" lIns="91440" tIns="45720" rIns="91440" bIns="45720" rtlCol="0" anchor="t">
            <a:normAutofit/>
          </a:bodyPr>
          <a:lstStyle/>
          <a:p>
            <a:r>
              <a:rPr lang="en-US">
                <a:solidFill>
                  <a:schemeClr val="tx1">
                    <a:lumMod val="75000"/>
                    <a:lumOff val="25000"/>
                  </a:schemeClr>
                </a:solidFill>
                <a:cs typeface="Calibri"/>
              </a:rPr>
              <a:t>Sarah Njau</a:t>
            </a:r>
            <a:endParaRPr lang="en-US">
              <a:solidFill>
                <a:schemeClr val="tx1">
                  <a:lumMod val="75000"/>
                  <a:lumOff val="25000"/>
                </a:schemeClr>
              </a:solidFill>
            </a:endParaRPr>
          </a:p>
        </p:txBody>
      </p:sp>
      <p:sp>
        <p:nvSpPr>
          <p:cNvPr id="60" name="Rectangle 59">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3" y="9307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86BEA0B-CED2-401C-B1D4-B98406B94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8457"/>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yellow&#10;&#10;Description automatically generated">
            <a:extLst>
              <a:ext uri="{FF2B5EF4-FFF2-40B4-BE49-F238E27FC236}">
                <a16:creationId xmlns:a16="http://schemas.microsoft.com/office/drawing/2014/main" id="{A6968C42-2A1F-0AD0-A579-4BD15B380B8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3835"/>
          <a:stretch/>
        </p:blipFill>
        <p:spPr>
          <a:xfrm>
            <a:off x="6859934" y="10"/>
            <a:ext cx="5332070" cy="3396984"/>
          </a:xfrm>
          <a:prstGeom prst="rect">
            <a:avLst/>
          </a:prstGeom>
        </p:spPr>
      </p:pic>
      <p:pic>
        <p:nvPicPr>
          <p:cNvPr id="6" name="Picture 5">
            <a:extLst>
              <a:ext uri="{FF2B5EF4-FFF2-40B4-BE49-F238E27FC236}">
                <a16:creationId xmlns:a16="http://schemas.microsoft.com/office/drawing/2014/main" id="{514929C4-E073-EC95-D72C-5E69A00E4D66}"/>
              </a:ext>
            </a:extLst>
          </p:cNvPr>
          <p:cNvPicPr>
            <a:picLocks noChangeAspect="1"/>
          </p:cNvPicPr>
          <p:nvPr/>
        </p:nvPicPr>
        <p:blipFill rotWithShape="1">
          <a:blip r:embed="rId4"/>
          <a:srcRect t="4373" r="-1" b="-1"/>
          <a:stretch/>
        </p:blipFill>
        <p:spPr>
          <a:xfrm>
            <a:off x="6859933" y="3429000"/>
            <a:ext cx="5332064" cy="3429000"/>
          </a:xfrm>
          <a:prstGeom prst="rect">
            <a:avLst/>
          </a:prstGeom>
        </p:spPr>
      </p:pic>
      <p:sp>
        <p:nvSpPr>
          <p:cNvPr id="68" name="Rectangle 67">
            <a:extLst>
              <a:ext uri="{FF2B5EF4-FFF2-40B4-BE49-F238E27FC236}">
                <a16:creationId xmlns:a16="http://schemas.microsoft.com/office/drawing/2014/main" id="{45CF0E02-A624-4106-A6C4-89C0BE9C6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4405D9-5B86-D6A0-8443-4722177A3890}"/>
              </a:ext>
            </a:extLst>
          </p:cNvPr>
          <p:cNvSpPr txBox="1"/>
          <p:nvPr/>
        </p:nvSpPr>
        <p:spPr>
          <a:xfrm>
            <a:off x="9557950" y="3196939"/>
            <a:ext cx="26340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E420-0003-2E16-56CA-DE068991B33F}"/>
              </a:ext>
            </a:extLst>
          </p:cNvPr>
          <p:cNvSpPr>
            <a:spLocks noGrp="1"/>
          </p:cNvSpPr>
          <p:nvPr>
            <p:ph type="title"/>
          </p:nvPr>
        </p:nvSpPr>
        <p:spPr/>
        <p:txBody>
          <a:bodyPr/>
          <a:lstStyle/>
          <a:p>
            <a:r>
              <a:rPr lang="en-US" dirty="0">
                <a:ea typeface="Meiryo"/>
              </a:rPr>
              <a:t>What is EPR</a:t>
            </a:r>
            <a:endParaRPr lang="en-US" dirty="0"/>
          </a:p>
        </p:txBody>
      </p:sp>
      <p:sp>
        <p:nvSpPr>
          <p:cNvPr id="3" name="Content Placeholder 2">
            <a:extLst>
              <a:ext uri="{FF2B5EF4-FFF2-40B4-BE49-F238E27FC236}">
                <a16:creationId xmlns:a16="http://schemas.microsoft.com/office/drawing/2014/main" id="{7F721D4E-E1DA-9C28-0B17-C59FFAFFF2BB}"/>
              </a:ext>
            </a:extLst>
          </p:cNvPr>
          <p:cNvSpPr>
            <a:spLocks noGrp="1"/>
          </p:cNvSpPr>
          <p:nvPr>
            <p:ph idx="1"/>
          </p:nvPr>
        </p:nvSpPr>
        <p:spPr>
          <a:xfrm>
            <a:off x="4719775" y="705113"/>
            <a:ext cx="7367963" cy="5197497"/>
          </a:xfrm>
        </p:spPr>
        <p:txBody>
          <a:bodyPr/>
          <a:lstStyle/>
          <a:p>
            <a:pPr marL="285750" indent="-285750">
              <a:buFont typeface="Arial" panose="020B0503020204020204" pitchFamily="34" charset="0"/>
              <a:buChar char="•"/>
            </a:pPr>
            <a:r>
              <a:rPr lang="en-US" dirty="0">
                <a:ea typeface="Meiryo"/>
              </a:rPr>
              <a:t>A policy approach that places the responsibility for the disposal and management of end-of-life products on the producers. </a:t>
            </a:r>
          </a:p>
          <a:p>
            <a:pPr marL="285750" indent="-285750">
              <a:buFont typeface="Arial" panose="020B0503020204020204" pitchFamily="34" charset="0"/>
              <a:buChar char="•"/>
            </a:pPr>
            <a:r>
              <a:rPr lang="en-US" dirty="0">
                <a:ea typeface="Meiryo"/>
              </a:rPr>
              <a:t>The objective of EPR is to encourage producers to design products that are easier to recycle and dispose of, and to reduce the environmental impact of products at the end of their life cycle. </a:t>
            </a:r>
          </a:p>
        </p:txBody>
      </p:sp>
    </p:spTree>
    <p:extLst>
      <p:ext uri="{BB962C8B-B14F-4D97-AF65-F5344CB8AC3E}">
        <p14:creationId xmlns:p14="http://schemas.microsoft.com/office/powerpoint/2010/main" val="183566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563F-CBC0-7BF0-DEA9-2C7F1012A2DD}"/>
              </a:ext>
            </a:extLst>
          </p:cNvPr>
          <p:cNvSpPr>
            <a:spLocks noGrp="1"/>
          </p:cNvSpPr>
          <p:nvPr>
            <p:ph type="title"/>
          </p:nvPr>
        </p:nvSpPr>
        <p:spPr>
          <a:xfrm>
            <a:off x="244550" y="705113"/>
            <a:ext cx="4093534" cy="5197498"/>
          </a:xfrm>
        </p:spPr>
        <p:txBody>
          <a:bodyPr/>
          <a:lstStyle/>
          <a:p>
            <a:r>
              <a:rPr lang="en-US" dirty="0"/>
              <a:t>Kenya’s proposed EPR Categories</a:t>
            </a:r>
          </a:p>
        </p:txBody>
      </p:sp>
      <p:sp>
        <p:nvSpPr>
          <p:cNvPr id="3" name="Content Placeholder 2">
            <a:extLst>
              <a:ext uri="{FF2B5EF4-FFF2-40B4-BE49-F238E27FC236}">
                <a16:creationId xmlns:a16="http://schemas.microsoft.com/office/drawing/2014/main" id="{3E2FDB27-60DE-F08F-B272-5763CD578AE5}"/>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en-US" dirty="0"/>
              <a:t>Packaging for non-hazardous products (plastics, papers, </a:t>
            </a:r>
            <a:r>
              <a:rPr lang="en-US" dirty="0" err="1"/>
              <a:t>aluminium</a:t>
            </a:r>
            <a:r>
              <a:rPr lang="en-US" dirty="0"/>
              <a:t>, composite, glass and carton).</a:t>
            </a:r>
          </a:p>
          <a:p>
            <a:pPr marL="285750" indent="-285750">
              <a:buFont typeface="Arial" panose="020B0604020202020204" pitchFamily="34" charset="0"/>
              <a:buChar char="•"/>
            </a:pPr>
            <a:r>
              <a:rPr lang="en-US" dirty="0"/>
              <a:t>Hazardous products’ packaging (Industrial chemicals, oil and lubricants, pharmaceuticals, agrochemicals, veterinary, paints and solvents) and agricultural films </a:t>
            </a:r>
          </a:p>
          <a:p>
            <a:pPr marL="285750" indent="-285750">
              <a:buFont typeface="Arial" panose="020B0604020202020204" pitchFamily="34" charset="0"/>
              <a:buChar char="•"/>
            </a:pPr>
            <a:r>
              <a:rPr lang="en-US" dirty="0"/>
              <a:t>Electrical, Electronic Equipment, Mercury Auto Switches, thermostats, Battery and Accumulators</a:t>
            </a:r>
          </a:p>
          <a:p>
            <a:pPr marL="285750" indent="-285750">
              <a:buFont typeface="Arial" panose="020B0604020202020204" pitchFamily="34" charset="0"/>
              <a:buChar char="•"/>
            </a:pPr>
            <a:r>
              <a:rPr lang="en-US" dirty="0"/>
              <a:t>End of life motor vehicles, automobiles, aircrafts, locomotives</a:t>
            </a:r>
          </a:p>
          <a:p>
            <a:pPr marL="285750" indent="-285750">
              <a:buFont typeface="Arial" panose="020B0604020202020204" pitchFamily="34" charset="0"/>
              <a:buChar char="•"/>
            </a:pPr>
            <a:r>
              <a:rPr lang="en-US" dirty="0"/>
              <a:t>Non packaging items (Plastics, glass, paper, cardboard), Furniture (except wooden, metallic), Rubber and </a:t>
            </a:r>
            <a:r>
              <a:rPr lang="en-US" dirty="0" err="1"/>
              <a:t>Tyre</a:t>
            </a:r>
            <a:endParaRPr lang="en-US" dirty="0"/>
          </a:p>
        </p:txBody>
      </p:sp>
    </p:spTree>
    <p:extLst>
      <p:ext uri="{BB962C8B-B14F-4D97-AF65-F5344CB8AC3E}">
        <p14:creationId xmlns:p14="http://schemas.microsoft.com/office/powerpoint/2010/main" val="414566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6B1A-7DB6-BF89-8F8F-D1244CC01A34}"/>
              </a:ext>
            </a:extLst>
          </p:cNvPr>
          <p:cNvSpPr>
            <a:spLocks noGrp="1"/>
          </p:cNvSpPr>
          <p:nvPr>
            <p:ph type="title"/>
          </p:nvPr>
        </p:nvSpPr>
        <p:spPr>
          <a:xfrm>
            <a:off x="77987" y="705113"/>
            <a:ext cx="4239662" cy="5197498"/>
          </a:xfrm>
        </p:spPr>
        <p:txBody>
          <a:bodyPr/>
          <a:lstStyle/>
          <a:p>
            <a:r>
              <a:rPr lang="en-US" dirty="0">
                <a:ea typeface="Meiryo"/>
              </a:rPr>
              <a:t>Why it matters</a:t>
            </a:r>
            <a:endParaRPr lang="en-US" dirty="0"/>
          </a:p>
        </p:txBody>
      </p:sp>
      <p:sp>
        <p:nvSpPr>
          <p:cNvPr id="3" name="Content Placeholder 2">
            <a:extLst>
              <a:ext uri="{FF2B5EF4-FFF2-40B4-BE49-F238E27FC236}">
                <a16:creationId xmlns:a16="http://schemas.microsoft.com/office/drawing/2014/main" id="{52ED7EF3-03FA-2623-BB96-6BC13C566F9E}"/>
              </a:ext>
            </a:extLst>
          </p:cNvPr>
          <p:cNvSpPr>
            <a:spLocks noGrp="1"/>
          </p:cNvSpPr>
          <p:nvPr>
            <p:ph idx="1"/>
          </p:nvPr>
        </p:nvSpPr>
        <p:spPr>
          <a:xfrm>
            <a:off x="4749865" y="705113"/>
            <a:ext cx="7389153" cy="5197497"/>
          </a:xfrm>
        </p:spPr>
        <p:txBody>
          <a:bodyPr/>
          <a:lstStyle/>
          <a:p>
            <a:pPr marL="285750" indent="-285750" algn="just">
              <a:buFont typeface="Arial" panose="020B0503020204020204" pitchFamily="34" charset="0"/>
              <a:buChar char="•"/>
            </a:pPr>
            <a:r>
              <a:rPr lang="en-US" dirty="0">
                <a:ea typeface="Meiryo"/>
              </a:rPr>
              <a:t>The introduction of EPR would lead to an increase in the collection and recycling of WEEE, which reduces the amount of hazardous waste sent to landfills</a:t>
            </a:r>
            <a:endParaRPr lang="en-US">
              <a:ea typeface="Meiryo"/>
            </a:endParaRPr>
          </a:p>
          <a:p>
            <a:pPr marL="285750" indent="-285750" algn="just">
              <a:buFont typeface="Arial" panose="020B0503020204020204" pitchFamily="34" charset="0"/>
              <a:buChar char="•"/>
            </a:pPr>
            <a:r>
              <a:rPr lang="en-US" dirty="0">
                <a:ea typeface="Meiryo"/>
              </a:rPr>
              <a:t>Producers would also start designing products that are easier to recycle, which reduces the cost and complexity of managing WEEE. </a:t>
            </a:r>
          </a:p>
          <a:p>
            <a:pPr marL="285750" indent="-285750" algn="just">
              <a:buFont typeface="Arial" panose="020B0503020204020204" pitchFamily="34" charset="0"/>
              <a:buChar char="•"/>
            </a:pPr>
            <a:r>
              <a:rPr lang="en-US" dirty="0">
                <a:ea typeface="Meiryo"/>
              </a:rPr>
              <a:t>Create employment opportunities in the waste management sector, particularly in the collection and recycling of WEEE.</a:t>
            </a:r>
          </a:p>
          <a:p>
            <a:endParaRPr lang="en-US" dirty="0">
              <a:ea typeface="Meiryo"/>
            </a:endParaRPr>
          </a:p>
        </p:txBody>
      </p:sp>
    </p:spTree>
    <p:extLst>
      <p:ext uri="{BB962C8B-B14F-4D97-AF65-F5344CB8AC3E}">
        <p14:creationId xmlns:p14="http://schemas.microsoft.com/office/powerpoint/2010/main" val="379867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7AB0-90B3-3FF0-0B0C-89160ADBBF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C9BCE0-6125-485D-99EB-C9B2EE075F7D}"/>
              </a:ext>
            </a:extLst>
          </p:cNvPr>
          <p:cNvSpPr>
            <a:spLocks noGrp="1"/>
          </p:cNvSpPr>
          <p:nvPr>
            <p:ph idx="1"/>
          </p:nvPr>
        </p:nvSpPr>
        <p:spPr>
          <a:xfrm>
            <a:off x="4700703" y="705113"/>
            <a:ext cx="6799219" cy="4103659"/>
          </a:xfrm>
        </p:spPr>
        <p:txBody>
          <a:bodyPr>
            <a:normAutofit/>
          </a:bodyPr>
          <a:lstStyle/>
          <a:p>
            <a:pPr marL="285750" indent="-285750" algn="just">
              <a:buFont typeface="Arial" panose="020B0503020204020204" pitchFamily="34" charset="0"/>
              <a:buChar char="•"/>
            </a:pPr>
            <a:r>
              <a:rPr lang="en-US" dirty="0">
                <a:ea typeface="Meiryo"/>
              </a:rPr>
              <a:t>Encouraging eco-design in electrical appliances that are cost-effective and minimize pollution. </a:t>
            </a:r>
          </a:p>
          <a:p>
            <a:pPr marL="285750" indent="-285750" algn="just">
              <a:buFont typeface="Arial" panose="020B0503020204020204" pitchFamily="34" charset="0"/>
              <a:buChar char="•"/>
            </a:pPr>
            <a:r>
              <a:rPr lang="en-US" dirty="0">
                <a:ea typeface="Meiryo"/>
              </a:rPr>
              <a:t>Encouraging responsible use of electronics.</a:t>
            </a:r>
          </a:p>
          <a:p>
            <a:pPr marL="285750" indent="-285750" algn="just">
              <a:buFont typeface="Arial" panose="020B0503020204020204" pitchFamily="34" charset="0"/>
              <a:buChar char="•"/>
            </a:pPr>
            <a:r>
              <a:rPr lang="en-US" dirty="0">
                <a:ea typeface="Meiryo"/>
              </a:rPr>
              <a:t>Encouraging reuse and refurbishment of electronic products </a:t>
            </a:r>
          </a:p>
          <a:p>
            <a:pPr marL="285750" indent="-285750" algn="just">
              <a:buFont typeface="Arial" panose="020B0503020204020204" pitchFamily="34" charset="0"/>
              <a:buChar char="•"/>
            </a:pPr>
            <a:r>
              <a:rPr lang="en-US" dirty="0">
                <a:ea typeface="Meiryo"/>
              </a:rPr>
              <a:t>Encouraging the use of non-toxic materials and manufacturing processes  </a:t>
            </a:r>
          </a:p>
        </p:txBody>
      </p:sp>
    </p:spTree>
    <p:extLst>
      <p:ext uri="{BB962C8B-B14F-4D97-AF65-F5344CB8AC3E}">
        <p14:creationId xmlns:p14="http://schemas.microsoft.com/office/powerpoint/2010/main" val="271631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DBD0-B4A7-695D-7A29-CFC9528ACD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02C0DD-192E-85C2-7031-1AAE3611837F}"/>
              </a:ext>
            </a:extLst>
          </p:cNvPr>
          <p:cNvSpPr>
            <a:spLocks noGrp="1"/>
          </p:cNvSpPr>
          <p:nvPr>
            <p:ph idx="1"/>
          </p:nvPr>
        </p:nvSpPr>
        <p:spPr>
          <a:xfrm>
            <a:off x="4909639" y="274952"/>
            <a:ext cx="6983572" cy="5627658"/>
          </a:xfrm>
        </p:spPr>
        <p:txBody>
          <a:bodyPr>
            <a:normAutofit/>
          </a:bodyPr>
          <a:lstStyle/>
          <a:p>
            <a:pPr marL="285750" indent="-285750" algn="just">
              <a:buFont typeface="Arial" panose="020B0503020204020204" pitchFamily="34" charset="0"/>
              <a:buChar char="•"/>
            </a:pPr>
            <a:r>
              <a:rPr lang="en-US" dirty="0">
                <a:ea typeface="Meiryo"/>
              </a:rPr>
              <a:t>Improving resource efficiency in material inputs and energy consumption</a:t>
            </a:r>
          </a:p>
          <a:p>
            <a:pPr marL="285750" indent="-285750" algn="just">
              <a:buFont typeface="Arial" panose="020B0503020204020204" pitchFamily="34" charset="0"/>
              <a:buChar char="•"/>
            </a:pPr>
            <a:r>
              <a:rPr lang="en-US" dirty="0">
                <a:ea typeface="Meiryo"/>
              </a:rPr>
              <a:t>Reducing pollution from production and waste treatment</a:t>
            </a:r>
          </a:p>
          <a:p>
            <a:pPr marL="285750" indent="-285750" algn="just">
              <a:buFont typeface="Arial" panose="020B0503020204020204" pitchFamily="34" charset="0"/>
              <a:buChar char="•"/>
            </a:pPr>
            <a:r>
              <a:rPr lang="en-US" dirty="0">
                <a:ea typeface="Meiryo"/>
              </a:rPr>
              <a:t>Creation of new profitable business opportunities and a recycling industry niche.</a:t>
            </a:r>
            <a:endParaRPr lang="en-US"/>
          </a:p>
          <a:p>
            <a:pPr marL="285750" indent="-285750" algn="just">
              <a:buFont typeface="Arial" panose="020B0503020204020204" pitchFamily="34" charset="0"/>
              <a:buChar char="•"/>
            </a:pPr>
            <a:r>
              <a:rPr lang="en-US" dirty="0">
                <a:ea typeface="Meiryo"/>
              </a:rPr>
              <a:t>A move towards circular economy that promotes sustainable production and consumption.</a:t>
            </a:r>
          </a:p>
          <a:p>
            <a:endParaRPr lang="en-US" dirty="0">
              <a:ea typeface="Meiryo"/>
            </a:endParaRPr>
          </a:p>
          <a:p>
            <a:endParaRPr lang="en-US" dirty="0">
              <a:ea typeface="Meiryo"/>
            </a:endParaRPr>
          </a:p>
        </p:txBody>
      </p:sp>
    </p:spTree>
    <p:extLst>
      <p:ext uri="{BB962C8B-B14F-4D97-AF65-F5344CB8AC3E}">
        <p14:creationId xmlns:p14="http://schemas.microsoft.com/office/powerpoint/2010/main" val="373642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85C7-E658-B91E-8A46-C1795C291FED}"/>
              </a:ext>
            </a:extLst>
          </p:cNvPr>
          <p:cNvSpPr>
            <a:spLocks noGrp="1"/>
          </p:cNvSpPr>
          <p:nvPr>
            <p:ph type="title"/>
          </p:nvPr>
        </p:nvSpPr>
        <p:spPr>
          <a:xfrm>
            <a:off x="52984" y="1086113"/>
            <a:ext cx="4542681" cy="3624337"/>
          </a:xfrm>
        </p:spPr>
        <p:txBody>
          <a:bodyPr/>
          <a:lstStyle/>
          <a:p>
            <a:r>
              <a:rPr lang="en-US" dirty="0">
                <a:ea typeface="Meiryo"/>
              </a:rPr>
              <a:t>Challenges of EPR Implementation</a:t>
            </a:r>
            <a:endParaRPr lang="en-US" dirty="0"/>
          </a:p>
        </p:txBody>
      </p:sp>
      <p:sp>
        <p:nvSpPr>
          <p:cNvPr id="3" name="Content Placeholder 2">
            <a:extLst>
              <a:ext uri="{FF2B5EF4-FFF2-40B4-BE49-F238E27FC236}">
                <a16:creationId xmlns:a16="http://schemas.microsoft.com/office/drawing/2014/main" id="{17701A40-59E8-1A00-0DB4-180903883EFC}"/>
              </a:ext>
            </a:extLst>
          </p:cNvPr>
          <p:cNvSpPr>
            <a:spLocks noGrp="1"/>
          </p:cNvSpPr>
          <p:nvPr>
            <p:ph idx="1"/>
          </p:nvPr>
        </p:nvSpPr>
        <p:spPr>
          <a:xfrm>
            <a:off x="4725285" y="1036951"/>
            <a:ext cx="7217088" cy="4263433"/>
          </a:xfrm>
        </p:spPr>
        <p:txBody>
          <a:bodyPr/>
          <a:lstStyle/>
          <a:p>
            <a:pPr marL="285750" indent="-285750" algn="just">
              <a:buFont typeface="Arial" panose="020B0503020204020204" pitchFamily="34" charset="0"/>
              <a:buChar char="•"/>
            </a:pPr>
            <a:r>
              <a:rPr lang="en-US" dirty="0">
                <a:ea typeface="Meiryo"/>
              </a:rPr>
              <a:t>Lack of awareness among consumers about the importance of responsible waste management. </a:t>
            </a:r>
            <a:endParaRPr lang="en-US">
              <a:ea typeface="Meiryo"/>
            </a:endParaRPr>
          </a:p>
          <a:p>
            <a:pPr marL="285750" indent="-285750" algn="just">
              <a:buFont typeface="Arial" panose="020B0503020204020204" pitchFamily="34" charset="0"/>
              <a:buChar char="•"/>
            </a:pPr>
            <a:r>
              <a:rPr lang="en-US" dirty="0">
                <a:ea typeface="Meiryo"/>
              </a:rPr>
              <a:t>Lack of infrastructure and capacity for waste management in many parts of the country.</a:t>
            </a:r>
          </a:p>
          <a:p>
            <a:pPr marL="285750" indent="-285750" algn="just">
              <a:buFont typeface="Arial" panose="020B0503020204020204" pitchFamily="34" charset="0"/>
              <a:buChar char="•"/>
            </a:pPr>
            <a:r>
              <a:rPr lang="en-US" dirty="0">
                <a:ea typeface="Meiryo"/>
              </a:rPr>
              <a:t>Lack of enforcement mechanisms to ensure that producers comply with the EPR regulations.</a:t>
            </a:r>
          </a:p>
        </p:txBody>
      </p:sp>
    </p:spTree>
    <p:extLst>
      <p:ext uri="{BB962C8B-B14F-4D97-AF65-F5344CB8AC3E}">
        <p14:creationId xmlns:p14="http://schemas.microsoft.com/office/powerpoint/2010/main" val="19801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9EE0-C1F9-5193-69BD-13194F592C9A}"/>
              </a:ext>
            </a:extLst>
          </p:cNvPr>
          <p:cNvSpPr>
            <a:spLocks noGrp="1"/>
          </p:cNvSpPr>
          <p:nvPr>
            <p:ph type="title"/>
          </p:nvPr>
        </p:nvSpPr>
        <p:spPr/>
        <p:txBody>
          <a:bodyPr/>
          <a:lstStyle/>
          <a:p>
            <a:r>
              <a:rPr lang="en-US" dirty="0">
                <a:ea typeface="Meiryo"/>
              </a:rPr>
              <a:t>Conclusion</a:t>
            </a:r>
            <a:endParaRPr lang="en-US" dirty="0"/>
          </a:p>
        </p:txBody>
      </p:sp>
      <p:sp>
        <p:nvSpPr>
          <p:cNvPr id="3" name="Content Placeholder 2">
            <a:extLst>
              <a:ext uri="{FF2B5EF4-FFF2-40B4-BE49-F238E27FC236}">
                <a16:creationId xmlns:a16="http://schemas.microsoft.com/office/drawing/2014/main" id="{A74C8EA1-A0BF-B045-F746-17ED2AC01476}"/>
              </a:ext>
            </a:extLst>
          </p:cNvPr>
          <p:cNvSpPr>
            <a:spLocks noGrp="1"/>
          </p:cNvSpPr>
          <p:nvPr>
            <p:ph idx="1"/>
          </p:nvPr>
        </p:nvSpPr>
        <p:spPr>
          <a:xfrm>
            <a:off x="5376671" y="705113"/>
            <a:ext cx="6614863" cy="5197497"/>
          </a:xfrm>
        </p:spPr>
        <p:txBody>
          <a:bodyPr/>
          <a:lstStyle/>
          <a:p>
            <a:pPr algn="just"/>
            <a:r>
              <a:rPr lang="en-US" dirty="0">
                <a:ea typeface="Meiryo"/>
              </a:rPr>
              <a:t>EPR has the potential to play an important role in improving WEEE management in Kenya and other countries in East Africa. However, the success of EPR policies will depend on a range of factors, including regulatory enforcement, stakeholder engagement, and the availability of appropriate recycling infrastructure. </a:t>
            </a:r>
            <a:endParaRPr lang="en-US">
              <a:ea typeface="Meiryo"/>
            </a:endParaRPr>
          </a:p>
        </p:txBody>
      </p:sp>
    </p:spTree>
    <p:extLst>
      <p:ext uri="{BB962C8B-B14F-4D97-AF65-F5344CB8AC3E}">
        <p14:creationId xmlns:p14="http://schemas.microsoft.com/office/powerpoint/2010/main" val="163692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2AD6D-F2EB-5FDD-A954-D086E76D0808}"/>
              </a:ext>
            </a:extLst>
          </p:cNvPr>
          <p:cNvSpPr>
            <a:spLocks noGrp="1"/>
          </p:cNvSpPr>
          <p:nvPr>
            <p:ph idx="1"/>
          </p:nvPr>
        </p:nvSpPr>
        <p:spPr/>
        <p:txBody>
          <a:bodyPr/>
          <a:lstStyle/>
          <a:p>
            <a:pPr algn="ctr"/>
            <a:r>
              <a:rPr lang="en-US" dirty="0">
                <a:ea typeface="Meiryo"/>
              </a:rPr>
              <a:t>THANK YOU</a:t>
            </a:r>
          </a:p>
        </p:txBody>
      </p:sp>
    </p:spTree>
    <p:extLst>
      <p:ext uri="{BB962C8B-B14F-4D97-AF65-F5344CB8AC3E}">
        <p14:creationId xmlns:p14="http://schemas.microsoft.com/office/powerpoint/2010/main" val="3509824036"/>
      </p:ext>
    </p:extLst>
  </p:cSld>
  <p:clrMapOvr>
    <a:masterClrMapping/>
  </p:clrMapOvr>
</p:sld>
</file>

<file path=ppt/theme/theme1.xml><?xml version="1.0" encoding="utf-8"?>
<a:theme xmlns:a="http://schemas.openxmlformats.org/drawingml/2006/main" name="ShojiVTI">
  <a:themeElements>
    <a:clrScheme name="AnalogousFromLightSeedLeftStep">
      <a:dk1>
        <a:srgbClr val="000000"/>
      </a:dk1>
      <a:lt1>
        <a:srgbClr val="FFFFFF"/>
      </a:lt1>
      <a:dk2>
        <a:srgbClr val="233A3D"/>
      </a:dk2>
      <a:lt2>
        <a:srgbClr val="E2E8E8"/>
      </a:lt2>
      <a:accent1>
        <a:srgbClr val="EB7172"/>
      </a:accent1>
      <a:accent2>
        <a:srgbClr val="E75191"/>
      </a:accent2>
      <a:accent3>
        <a:srgbClr val="EB71D8"/>
      </a:accent3>
      <a:accent4>
        <a:srgbClr val="C151E7"/>
      </a:accent4>
      <a:accent5>
        <a:srgbClr val="9971EB"/>
      </a:accent5>
      <a:accent6>
        <a:srgbClr val="515FE7"/>
      </a:accent6>
      <a:hlink>
        <a:srgbClr val="568D8D"/>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430</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Meiryo</vt:lpstr>
      <vt:lpstr>Arial</vt:lpstr>
      <vt:lpstr>Corbel</vt:lpstr>
      <vt:lpstr>ShojiVTI</vt:lpstr>
      <vt:lpstr>EXTENDED PRODUCER RESPONSIBILTY AND ITS ROLE ON WEEE MANAGEMENT. DOES IT MATTER?  A CASE OF KENYA, EAST AFRICA </vt:lpstr>
      <vt:lpstr>What is EPR</vt:lpstr>
      <vt:lpstr>Kenya’s proposed EPR Categories</vt:lpstr>
      <vt:lpstr>Why it matters</vt:lpstr>
      <vt:lpstr>PowerPoint Presentation</vt:lpstr>
      <vt:lpstr>PowerPoint Presentation</vt:lpstr>
      <vt:lpstr>Challenges of EPR Implementation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njau</cp:lastModifiedBy>
  <cp:revision>144</cp:revision>
  <dcterms:created xsi:type="dcterms:W3CDTF">2023-03-21T02:12:51Z</dcterms:created>
  <dcterms:modified xsi:type="dcterms:W3CDTF">2023-03-21T03:21:44Z</dcterms:modified>
</cp:coreProperties>
</file>